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71" r:id="rId4"/>
    <p:sldId id="257" r:id="rId5"/>
    <p:sldId id="258" r:id="rId6"/>
    <p:sldId id="259" r:id="rId7"/>
    <p:sldId id="260" r:id="rId8"/>
    <p:sldId id="273" r:id="rId9"/>
    <p:sldId id="272" r:id="rId10"/>
    <p:sldId id="274" r:id="rId11"/>
    <p:sldId id="275" r:id="rId12"/>
    <p:sldId id="276" r:id="rId13"/>
    <p:sldId id="277" r:id="rId14"/>
    <p:sldId id="261" r:id="rId15"/>
    <p:sldId id="262" r:id="rId16"/>
    <p:sldId id="263" r:id="rId17"/>
    <p:sldId id="264" r:id="rId18"/>
    <p:sldId id="270" r:id="rId19"/>
    <p:sldId id="265" r:id="rId20"/>
    <p:sldId id="267" r:id="rId21"/>
    <p:sldId id="268"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642823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0631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42438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79F664-A9B8-43E3-8D9A-F904EA241CEF}" type="datetimeFigureOut">
              <a:rPr lang="en-US" smtClean="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907990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79F664-A9B8-43E3-8D9A-F904EA241CEF}" type="datetimeFigureOut">
              <a:rPr lang="en-US" smtClean="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247032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79F664-A9B8-43E3-8D9A-F904EA241CEF}" type="datetimeFigureOut">
              <a:rPr lang="en-US" smtClean="0"/>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95862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79F664-A9B8-43E3-8D9A-F904EA241CEF}" type="datetimeFigureOut">
              <a:rPr lang="en-US" smtClean="0"/>
              <a:t>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3974940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79F664-A9B8-43E3-8D9A-F904EA241CEF}" type="datetimeFigureOut">
              <a:rPr lang="en-US" smtClean="0"/>
              <a:t>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2601285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79F664-A9B8-43E3-8D9A-F904EA241CEF}" type="datetimeFigureOut">
              <a:rPr lang="en-US" smtClean="0"/>
              <a:t>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859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79F664-A9B8-43E3-8D9A-F904EA241CEF}" type="datetimeFigureOut">
              <a:rPr lang="en-US" smtClean="0"/>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971945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79F664-A9B8-43E3-8D9A-F904EA241CEF}" type="datetimeFigureOut">
              <a:rPr lang="en-US" smtClean="0"/>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C3007-7E3D-4548-A7ED-60AB78DBEFCA}" type="slidenum">
              <a:rPr lang="en-US" smtClean="0"/>
              <a:t>‹#›</a:t>
            </a:fld>
            <a:endParaRPr lang="en-US"/>
          </a:p>
        </p:txBody>
      </p:sp>
    </p:spTree>
    <p:extLst>
      <p:ext uri="{BB962C8B-B14F-4D97-AF65-F5344CB8AC3E}">
        <p14:creationId xmlns:p14="http://schemas.microsoft.com/office/powerpoint/2010/main" val="12522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9F664-A9B8-43E3-8D9A-F904EA241CEF}" type="datetimeFigureOut">
              <a:rPr lang="en-US" smtClean="0"/>
              <a:t>2/18/2022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C3007-7E3D-4548-A7ED-60AB78DBEFCA}" type="slidenum">
              <a:rPr lang="en-US" smtClean="0"/>
              <a:t>‹#›</a:t>
            </a:fld>
            <a:endParaRPr lang="en-US"/>
          </a:p>
        </p:txBody>
      </p:sp>
    </p:spTree>
    <p:extLst>
      <p:ext uri="{BB962C8B-B14F-4D97-AF65-F5344CB8AC3E}">
        <p14:creationId xmlns:p14="http://schemas.microsoft.com/office/powerpoint/2010/main" val="404599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6025" y="2261294"/>
            <a:ext cx="10136774" cy="830997"/>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Computer Vision Based Industrial and Forest Fire Detection Using Support Vector Machine (SVM)</a:t>
            </a:r>
            <a:endParaRPr lang="en-US" sz="2400" b="1" dirty="0">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a:off x="805544" y="3135930"/>
            <a:ext cx="1019773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p:cNvSpPr/>
          <p:nvPr/>
        </p:nvSpPr>
        <p:spPr>
          <a:xfrm>
            <a:off x="5180011" y="3276787"/>
            <a:ext cx="126348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Authors</a:t>
            </a:r>
            <a:endParaRPr lang="en-US" sz="2400" b="1" u="sng"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2250" y="3879309"/>
            <a:ext cx="11704320"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Md. </a:t>
            </a:r>
            <a:r>
              <a:rPr lang="en-US" sz="2000" b="1" dirty="0" err="1" smtClean="0">
                <a:latin typeface="Times New Roman" panose="02020603050405020304" pitchFamily="18" charset="0"/>
                <a:cs typeface="Times New Roman" panose="02020603050405020304" pitchFamily="18" charset="0"/>
              </a:rPr>
              <a:t>Abdur</a:t>
            </a:r>
            <a:r>
              <a:rPr lang="en-US" sz="2000" b="1" dirty="0" smtClean="0">
                <a:latin typeface="Times New Roman" panose="02020603050405020304" pitchFamily="18" charset="0"/>
                <a:cs typeface="Times New Roman" panose="02020603050405020304" pitchFamily="18" charset="0"/>
              </a:rPr>
              <a:t> Rahman, Sayed Tanimun Hasan, Mohammed Abdul Kader</a:t>
            </a:r>
            <a:endParaRPr lang="en-US" sz="2400" b="1" baseline="30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601650" y="4589986"/>
            <a:ext cx="8605520" cy="1585049"/>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Presented By</a:t>
            </a:r>
          </a:p>
          <a:p>
            <a:pPr algn="ctr"/>
            <a:r>
              <a:rPr lang="en-US" sz="2500" dirty="0" smtClean="0">
                <a:latin typeface="Times New Roman" panose="02020603050405020304" pitchFamily="18" charset="0"/>
                <a:cs typeface="Times New Roman" panose="02020603050405020304" pitchFamily="18" charset="0"/>
              </a:rPr>
              <a:t>Sayed Tanimun Hasan</a:t>
            </a:r>
          </a:p>
          <a:p>
            <a:pPr algn="ctr"/>
            <a:r>
              <a:rPr lang="en-US" sz="2400" dirty="0" smtClean="0">
                <a:latin typeface="Times New Roman" panose="02020603050405020304" pitchFamily="18" charset="0"/>
                <a:cs typeface="Times New Roman" panose="02020603050405020304" pitchFamily="18" charset="0"/>
              </a:rPr>
              <a:t>Department of Electrical &amp; Electronic Engineering</a:t>
            </a:r>
          </a:p>
          <a:p>
            <a:pPr algn="ctr"/>
            <a:r>
              <a:rPr lang="en-US" sz="2800" dirty="0" smtClean="0">
                <a:latin typeface="Times New Roman" panose="02020603050405020304" pitchFamily="18" charset="0"/>
                <a:cs typeface="Times New Roman" panose="02020603050405020304" pitchFamily="18" charset="0"/>
              </a:rPr>
              <a:t>International Islamic University Chittagong (IIUC)</a:t>
            </a:r>
            <a:endParaRPr lang="en-US" sz="28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866911" y="1775460"/>
            <a:ext cx="2074999" cy="523220"/>
          </a:xfrm>
          <a:prstGeom prst="rect">
            <a:avLst/>
          </a:prstGeom>
          <a:noFill/>
        </p:spPr>
        <p:txBody>
          <a:bodyPr wrap="square" rtlCol="0">
            <a:spAutoFit/>
          </a:bodyPr>
          <a:lstStyle/>
          <a:p>
            <a:r>
              <a:rPr lang="en-US" sz="2800" b="1" i="1" dirty="0" smtClean="0">
                <a:latin typeface="Times New Roman" panose="02020603050405020304" pitchFamily="18" charset="0"/>
                <a:cs typeface="Times New Roman" panose="02020603050405020304" pitchFamily="18" charset="0"/>
              </a:rPr>
              <a:t>Paper Title</a:t>
            </a:r>
            <a:endParaRPr lang="en-US" sz="2800" b="1" i="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365638" y="247701"/>
            <a:ext cx="6492240" cy="36933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Californian FB" panose="0207040306080B030204" pitchFamily="18" charset="0"/>
              </a:rPr>
              <a:t>In the name of Allah, Most Gracious, Most Merciful</a:t>
            </a:r>
            <a:endParaRPr lang="en-US" b="1" dirty="0">
              <a:effectLst>
                <a:outerShdw blurRad="38100" dist="38100" dir="2700000" algn="tl">
                  <a:srgbClr val="000000">
                    <a:alpha val="43137"/>
                  </a:srgbClr>
                </a:outerShdw>
              </a:effectLst>
              <a:latin typeface="Californian FB" panose="0207040306080B030204" pitchFamily="18" charset="0"/>
            </a:endParaRPr>
          </a:p>
        </p:txBody>
      </p:sp>
      <p:pic>
        <p:nvPicPr>
          <p:cNvPr id="20" name="Picture 19"/>
          <p:cNvPicPr>
            <a:picLocks noChangeAspect="1"/>
          </p:cNvPicPr>
          <p:nvPr/>
        </p:nvPicPr>
        <p:blipFill>
          <a:blip r:embed="rId2"/>
          <a:stretch>
            <a:fillRect/>
          </a:stretch>
        </p:blipFill>
        <p:spPr>
          <a:xfrm>
            <a:off x="0" y="782637"/>
            <a:ext cx="12192000" cy="899238"/>
          </a:xfrm>
          <a:prstGeom prst="rect">
            <a:avLst/>
          </a:prstGeom>
        </p:spPr>
      </p:pic>
    </p:spTree>
    <p:extLst>
      <p:ext uri="{BB962C8B-B14F-4D97-AF65-F5344CB8AC3E}">
        <p14:creationId xmlns:p14="http://schemas.microsoft.com/office/powerpoint/2010/main" val="1363486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dirty="0">
                <a:latin typeface="Times New Roman" panose="02020603050405020304" pitchFamily="18" charset="0"/>
                <a:cs typeface="Times New Roman" panose="02020603050405020304" pitchFamily="18" charset="0"/>
              </a:rPr>
              <a:t>Background Subtraction</a:t>
            </a:r>
            <a:endParaRPr lang="en-US" sz="2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19760" y="1704816"/>
            <a:ext cx="10515600"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To determine the motion region, Eq. (1)estimates the difference in contrast between the current </a:t>
            </a:r>
            <a:r>
              <a:rPr lang="en-US" dirty="0" smtClean="0">
                <a:latin typeface="Times New Roman" panose="02020603050405020304" pitchFamily="18" charset="0"/>
                <a:cs typeface="Times New Roman" panose="02020603050405020304" pitchFamily="18" charset="0"/>
              </a:rPr>
              <a:t>image and </a:t>
            </a:r>
            <a:r>
              <a:rPr lang="en-US" dirty="0">
                <a:latin typeface="Times New Roman" panose="02020603050405020304" pitchFamily="18" charset="0"/>
                <a:cs typeface="Times New Roman" panose="02020603050405020304" pitchFamily="18" charset="0"/>
              </a:rPr>
              <a:t>the background image. A pixel at (x, y) is considered </a:t>
            </a:r>
            <a:r>
              <a:rPr lang="en-US" dirty="0" smtClean="0">
                <a:latin typeface="Times New Roman" panose="02020603050405020304" pitchFamily="18" charset="0"/>
                <a:cs typeface="Times New Roman" panose="02020603050405020304" pitchFamily="18" charset="0"/>
              </a:rPr>
              <a:t>to be </a:t>
            </a:r>
            <a:r>
              <a:rPr lang="en-US" dirty="0">
                <a:latin typeface="Times New Roman" panose="02020603050405020304" pitchFamily="18" charset="0"/>
                <a:cs typeface="Times New Roman" panose="02020603050405020304" pitchFamily="18" charset="0"/>
              </a:rPr>
              <a:t>moving if it satisfies the conditions of Eq. (1), which areas follows.</a:t>
            </a:r>
          </a:p>
        </p:txBody>
      </p:sp>
      <p:sp>
        <p:nvSpPr>
          <p:cNvPr id="7" name="TextBox 6"/>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1453603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dirty="0" smtClean="0">
                <a:latin typeface="Times New Roman" panose="02020603050405020304" pitchFamily="18" charset="0"/>
                <a:cs typeface="Times New Roman" panose="02020603050405020304" pitchFamily="18" charset="0"/>
              </a:rPr>
              <a:t>Color Segmentation</a:t>
            </a:r>
            <a:endParaRPr lang="en-US" sz="2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19760" y="1704816"/>
            <a:ext cx="10515600"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To determine the motion region, Eq. (1)estimates the difference in contrast between the current </a:t>
            </a:r>
            <a:r>
              <a:rPr lang="en-US" dirty="0" smtClean="0">
                <a:latin typeface="Times New Roman" panose="02020603050405020304" pitchFamily="18" charset="0"/>
                <a:cs typeface="Times New Roman" panose="02020603050405020304" pitchFamily="18" charset="0"/>
              </a:rPr>
              <a:t>image and </a:t>
            </a:r>
            <a:r>
              <a:rPr lang="en-US" dirty="0">
                <a:latin typeface="Times New Roman" panose="02020603050405020304" pitchFamily="18" charset="0"/>
                <a:cs typeface="Times New Roman" panose="02020603050405020304" pitchFamily="18" charset="0"/>
              </a:rPr>
              <a:t>the background image. A pixel at (x, y) is considered </a:t>
            </a:r>
            <a:r>
              <a:rPr lang="en-US" dirty="0" smtClean="0">
                <a:latin typeface="Times New Roman" panose="02020603050405020304" pitchFamily="18" charset="0"/>
                <a:cs typeface="Times New Roman" panose="02020603050405020304" pitchFamily="18" charset="0"/>
              </a:rPr>
              <a:t>to be </a:t>
            </a:r>
            <a:r>
              <a:rPr lang="en-US" dirty="0">
                <a:latin typeface="Times New Roman" panose="02020603050405020304" pitchFamily="18" charset="0"/>
                <a:cs typeface="Times New Roman" panose="02020603050405020304" pitchFamily="18" charset="0"/>
              </a:rPr>
              <a:t>moving if it satisfies the conditions of Eq. (1), which areas follows.</a:t>
            </a:r>
          </a:p>
        </p:txBody>
      </p:sp>
      <p:sp>
        <p:nvSpPr>
          <p:cNvPr id="6" name="TextBox 5"/>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2349110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dirty="0" smtClean="0">
                <a:latin typeface="Times New Roman" panose="02020603050405020304" pitchFamily="18" charset="0"/>
                <a:cs typeface="Times New Roman" panose="02020603050405020304" pitchFamily="18" charset="0"/>
              </a:rPr>
              <a:t>Spatial Wavelet Analysis</a:t>
            </a:r>
            <a:endParaRPr lang="en-US" sz="2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98599" y="1573411"/>
            <a:ext cx="7780694" cy="2735817"/>
          </a:xfrm>
          <a:prstGeom prst="rect">
            <a:avLst/>
          </a:prstGeom>
        </p:spPr>
      </p:pic>
      <p:sp>
        <p:nvSpPr>
          <p:cNvPr id="7" name="TextBox 6"/>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3718392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8081" y="108802"/>
            <a:ext cx="4042878"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Methodology</a:t>
            </a:r>
          </a:p>
          <a:p>
            <a:pPr algn="ctr"/>
            <a:r>
              <a:rPr lang="en-US" sz="2000" b="1" dirty="0" smtClean="0">
                <a:latin typeface="Times New Roman" panose="02020603050405020304" pitchFamily="18" charset="0"/>
                <a:cs typeface="Times New Roman" panose="02020603050405020304" pitchFamily="18" charset="0"/>
              </a:rPr>
              <a:t>Support Vector Machine Classifier</a:t>
            </a:r>
            <a:endParaRPr lang="en-US" sz="2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859280" y="3105835"/>
            <a:ext cx="8503920" cy="369332"/>
          </a:xfrm>
          <a:prstGeom prst="rect">
            <a:avLst/>
          </a:prstGeom>
        </p:spPr>
        <p:txBody>
          <a:bodyPr wrap="square">
            <a:spAutoFit/>
          </a:bodyPr>
          <a:lstStyle/>
          <a:p>
            <a:r>
              <a:rPr lang="en-US" dirty="0"/>
              <a:t>https://towardsdatascience.com/support-vector-machines-explained-25a685e4d228</a:t>
            </a:r>
          </a:p>
        </p:txBody>
      </p:sp>
      <p:sp>
        <p:nvSpPr>
          <p:cNvPr id="7" name="TextBox 6"/>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1950656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Design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634480" y="1879600"/>
            <a:ext cx="4772481" cy="3366698"/>
          </a:xfrm>
          <a:prstGeom prst="rect">
            <a:avLst/>
          </a:prstGeom>
        </p:spPr>
      </p:pic>
      <p:pic>
        <p:nvPicPr>
          <p:cNvPr id="5" name="Picture 4"/>
          <p:cNvPicPr>
            <a:picLocks noChangeAspect="1"/>
          </p:cNvPicPr>
          <p:nvPr/>
        </p:nvPicPr>
        <p:blipFill>
          <a:blip r:embed="rId3"/>
          <a:stretch>
            <a:fillRect/>
          </a:stretch>
        </p:blipFill>
        <p:spPr>
          <a:xfrm>
            <a:off x="823675" y="1607866"/>
            <a:ext cx="5383369" cy="3865123"/>
          </a:xfrm>
          <a:prstGeom prst="rect">
            <a:avLst/>
          </a:prstGeom>
        </p:spPr>
      </p:pic>
      <p:sp>
        <p:nvSpPr>
          <p:cNvPr id="6" name="TextBox 5"/>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26747699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646331"/>
          </a:xfrm>
          <a:prstGeom prst="rect">
            <a:avLst/>
          </a:prstGeom>
          <a:noFill/>
        </p:spPr>
        <p:txBody>
          <a:bodyPr wrap="square" rtlCol="0">
            <a:spAutoFit/>
          </a:bodyPr>
          <a:lstStyle/>
          <a:p>
            <a:pPr algn="ctr"/>
            <a:r>
              <a:rPr lang="en-US" sz="3600" b="1" smtClean="0">
                <a:latin typeface="Times New Roman" panose="02020603050405020304" pitchFamily="18" charset="0"/>
                <a:cs typeface="Times New Roman" panose="02020603050405020304" pitchFamily="18" charset="0"/>
              </a:rPr>
              <a:t>Result &amp; Analysis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2205653" y="2061091"/>
            <a:ext cx="7780694" cy="2735817"/>
          </a:xfrm>
          <a:prstGeom prst="rect">
            <a:avLst/>
          </a:prstGeom>
        </p:spPr>
      </p:pic>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4033467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2640" y="539932"/>
            <a:ext cx="505968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Outcome and Impacts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631" y="2880304"/>
            <a:ext cx="3367104" cy="25096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576" y="4960762"/>
            <a:ext cx="3359247" cy="26014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715" y="2187924"/>
            <a:ext cx="3208312" cy="23794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5" y="4777138"/>
            <a:ext cx="4112324" cy="229057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0846" y="1199860"/>
            <a:ext cx="3320493" cy="247828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16742" y="-524577"/>
            <a:ext cx="3781482" cy="212901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23794" y="3042476"/>
            <a:ext cx="3555890" cy="274016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02320" y="873613"/>
            <a:ext cx="1748957" cy="131381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6362" y="2954065"/>
            <a:ext cx="3493044" cy="2583698"/>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84166" y="4766009"/>
            <a:ext cx="2198402" cy="1670371"/>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322" y="354899"/>
            <a:ext cx="2671819" cy="2053021"/>
          </a:xfrm>
          <a:prstGeom prst="rect">
            <a:avLst/>
          </a:prstGeom>
        </p:spPr>
      </p:pic>
      <p:sp>
        <p:nvSpPr>
          <p:cNvPr id="15" name="TextBox 1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4213358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Conclusion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70560" y="1645530"/>
            <a:ext cx="10607040" cy="3854068"/>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The proposed system can successfully detect fire in real-time. The maximum recognition rate is 93.33%.</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The proposed method is being tested by some popular and realistic dataset which collect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Bilkent</a:t>
            </a:r>
            <a:r>
              <a:rPr lang="en-US" sz="2400" dirty="0">
                <a:latin typeface="Times New Roman" panose="02020603050405020304" pitchFamily="18" charset="0"/>
                <a:ea typeface="Calibri" panose="020F0502020204030204" pitchFamily="34" charset="0"/>
                <a:cs typeface="Times New Roman" panose="02020603050405020304" pitchFamily="18" charset="0"/>
              </a:rPr>
              <a:t> University, Signal Processing Lab, in order to see how well it works in practice.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In  order  to  training  the  Support  Vector  Machine (SVM),  a dataset  comprising  of  500  wavelet  energies  extracted  from genuine  fire  video  as  well  as  500  moving  pixels  that  looked like fire and did not look like fire was utilized.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1397952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2" y="539932"/>
            <a:ext cx="4976947"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Future Work</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
        <p:nvSpPr>
          <p:cNvPr id="6" name="Rectangle 5"/>
          <p:cNvSpPr/>
          <p:nvPr/>
        </p:nvSpPr>
        <p:spPr>
          <a:xfrm>
            <a:off x="1158240" y="1988235"/>
            <a:ext cx="9804400" cy="954107"/>
          </a:xfrm>
          <a:prstGeom prst="rect">
            <a:avLst/>
          </a:prstGeom>
        </p:spPr>
        <p:txBody>
          <a:bodyPr wrap="square">
            <a:spAutoFit/>
          </a:bodyPr>
          <a:lstStyle/>
          <a:p>
            <a:pPr marL="342900" indent="-342900">
              <a:buFont typeface="Wingdings" panose="05000000000000000000" pitchFamily="2" charset="2"/>
              <a:buChar char="q"/>
            </a:pPr>
            <a:r>
              <a:rPr lang="en-US" sz="2800" dirty="0" smtClean="0">
                <a:latin typeface="Times New Roman" panose="02020603050405020304" pitchFamily="18" charset="0"/>
                <a:cs typeface="Times New Roman" panose="02020603050405020304" pitchFamily="18" charset="0"/>
              </a:rPr>
              <a:t> Integrate </a:t>
            </a:r>
            <a:r>
              <a:rPr lang="en-US" sz="2800" dirty="0">
                <a:latin typeface="Times New Roman" panose="02020603050405020304" pitchFamily="18" charset="0"/>
                <a:cs typeface="Times New Roman" panose="02020603050405020304" pitchFamily="18" charset="0"/>
              </a:rPr>
              <a:t>live satellite data and process real time processing of the fires .</a:t>
            </a:r>
          </a:p>
        </p:txBody>
      </p:sp>
      <p:sp>
        <p:nvSpPr>
          <p:cNvPr id="7" name="Rectangle 6"/>
          <p:cNvSpPr/>
          <p:nvPr/>
        </p:nvSpPr>
        <p:spPr>
          <a:xfrm>
            <a:off x="1158240" y="3328816"/>
            <a:ext cx="10251440" cy="954107"/>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Enhance the time complexity of the detection of fires to improve the speed.</a:t>
            </a:r>
          </a:p>
        </p:txBody>
      </p:sp>
    </p:spTree>
    <p:extLst>
      <p:ext uri="{BB962C8B-B14F-4D97-AF65-F5344CB8AC3E}">
        <p14:creationId xmlns:p14="http://schemas.microsoft.com/office/powerpoint/2010/main" val="2903095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99440" y="1186263"/>
            <a:ext cx="10688320" cy="4864217"/>
          </a:xfrm>
          <a:prstGeom prst="rect">
            <a:avLst/>
          </a:prstGeom>
        </p:spPr>
        <p:txBody>
          <a:bodyPr wrap="square">
            <a:spAutoFit/>
          </a:bodyPr>
          <a:lstStyle/>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  A. Pathak,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Tasin</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Esho</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Munna</a:t>
            </a:r>
            <a:r>
              <a:rPr lang="en-US" sz="2000" dirty="0">
                <a:latin typeface="Times New Roman" panose="02020603050405020304" pitchFamily="18" charset="0"/>
                <a:ea typeface="Calibri" panose="020F0502020204030204" pitchFamily="34" charset="0"/>
                <a:cs typeface="Times New Roman" panose="02020603050405020304" pitchFamily="18" charset="0"/>
              </a:rPr>
              <a:t>, and T. Chowdhury, “A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smart semi-autonomous </a:t>
            </a:r>
            <a:r>
              <a:rPr lang="en-US" sz="2000" dirty="0">
                <a:latin typeface="Times New Roman" panose="02020603050405020304" pitchFamily="18" charset="0"/>
                <a:ea typeface="Calibri" panose="020F0502020204030204" pitchFamily="34" charset="0"/>
                <a:cs typeface="Times New Roman" panose="02020603050405020304" pitchFamily="18" charset="0"/>
              </a:rPr>
              <a:t>fire extinguish quadcopter: future of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bangladesh</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dirty="0" err="1">
                <a:latin typeface="Times New Roman" panose="02020603050405020304" pitchFamily="18" charset="0"/>
                <a:ea typeface="Calibri" panose="020F0502020204030204" pitchFamily="34" charset="0"/>
                <a:cs typeface="Times New Roman" panose="02020603050405020304" pitchFamily="18" charset="0"/>
              </a:rPr>
              <a:t>Int.J</a:t>
            </a:r>
            <a:r>
              <a:rPr lang="en-US" sz="2000" dirty="0">
                <a:latin typeface="Times New Roman" panose="02020603050405020304" pitchFamily="18" charset="0"/>
                <a:ea typeface="Calibri" panose="020F0502020204030204" pitchFamily="34" charset="0"/>
                <a:cs typeface="Times New Roman" panose="02020603050405020304" pitchFamily="18" charset="0"/>
              </a:rPr>
              <a:t>. Adv. Res, vol. 8, pp. 01–15, 2020.</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[2]  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Celik</a:t>
            </a:r>
            <a:r>
              <a:rPr lang="en-US" sz="2000" dirty="0">
                <a:latin typeface="Times New Roman" panose="02020603050405020304" pitchFamily="18" charset="0"/>
                <a:ea typeface="Calibri" panose="020F0502020204030204" pitchFamily="34" charset="0"/>
                <a:cs typeface="Times New Roman" panose="02020603050405020304" pitchFamily="18" charset="0"/>
              </a:rPr>
              <a:t>,  “Fast  and  efficient  method  for  fire  detection  using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image </a:t>
            </a:r>
            <a:r>
              <a:rPr lang="en-US" sz="2000" dirty="0" err="1" smtClean="0">
                <a:latin typeface="Times New Roman" panose="02020603050405020304" pitchFamily="18" charset="0"/>
                <a:ea typeface="Calibri" panose="020F0502020204030204" pitchFamily="34" charset="0"/>
                <a:cs typeface="Times New Roman" panose="02020603050405020304" pitchFamily="18" charset="0"/>
              </a:rPr>
              <a:t>processing</a:t>
            </a:r>
            <a:r>
              <a:rPr lang="en-US" sz="2000" dirty="0" err="1">
                <a:latin typeface="Times New Roman" panose="02020603050405020304" pitchFamily="18" charset="0"/>
                <a:ea typeface="Calibri" panose="020F0502020204030204" pitchFamily="34" charset="0"/>
                <a:cs typeface="Times New Roman" panose="02020603050405020304" pitchFamily="18" charset="0"/>
              </a:rPr>
              <a:t>,”ETRI</a:t>
            </a:r>
            <a:r>
              <a:rPr lang="en-US" sz="2000" dirty="0">
                <a:latin typeface="Times New Roman" panose="02020603050405020304" pitchFamily="18" charset="0"/>
                <a:ea typeface="Calibri" panose="020F0502020204030204" pitchFamily="34" charset="0"/>
                <a:cs typeface="Times New Roman" panose="02020603050405020304" pitchFamily="18" charset="0"/>
              </a:rPr>
              <a:t> journal, vol. 32, no. 6, pp. 881–890, 2010.</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[3]  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Celik</a:t>
            </a:r>
            <a:r>
              <a:rPr lang="en-US" sz="2000" dirty="0">
                <a:latin typeface="Times New Roman" panose="02020603050405020304" pitchFamily="18" charset="0"/>
                <a:ea typeface="Calibri" panose="020F0502020204030204" pitchFamily="34" charset="0"/>
                <a:cs typeface="Times New Roman" panose="02020603050405020304" pitchFamily="18" charset="0"/>
              </a:rPr>
              <a:t> and K.-K. Ma, “Computer vision based fire detection in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color images</a:t>
            </a:r>
            <a:r>
              <a:rPr lang="en-US" sz="2000" dirty="0">
                <a:latin typeface="Times New Roman" panose="02020603050405020304" pitchFamily="18" charset="0"/>
                <a:ea typeface="Calibri" panose="020F0502020204030204" pitchFamily="34" charset="0"/>
                <a:cs typeface="Times New Roman" panose="02020603050405020304" pitchFamily="18" charset="0"/>
              </a:rPr>
              <a:t>,”  in2008  IEEE  Conference  on  Soft  Computing  in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Industrial Applications</a:t>
            </a:r>
            <a:r>
              <a:rPr lang="en-US" sz="2000" dirty="0">
                <a:latin typeface="Times New Roman" panose="02020603050405020304" pitchFamily="18" charset="0"/>
                <a:ea typeface="Calibri" panose="020F0502020204030204" pitchFamily="34" charset="0"/>
                <a:cs typeface="Times New Roman" panose="02020603050405020304" pitchFamily="18" charset="0"/>
              </a:rPr>
              <a:t>.    IEEE, 2008, pp. 258–263.</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[4]  P. Foggia,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Saggese</a:t>
            </a:r>
            <a:r>
              <a:rPr lang="en-US" sz="2000" dirty="0">
                <a:latin typeface="Times New Roman" panose="02020603050405020304" pitchFamily="18" charset="0"/>
                <a:ea typeface="Calibri" panose="020F0502020204030204" pitchFamily="34" charset="0"/>
                <a:cs typeface="Times New Roman" panose="02020603050405020304" pitchFamily="18" charset="0"/>
              </a:rPr>
              <a:t>, and M. Vento, “Real-time fire detection for video-surveillance applications using a combination of experts based on color</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shape</a:t>
            </a:r>
            <a:r>
              <a:rPr lang="en-US" sz="2000" dirty="0">
                <a:latin typeface="Times New Roman" panose="02020603050405020304" pitchFamily="18" charset="0"/>
                <a:ea typeface="Calibri" panose="020F0502020204030204" pitchFamily="34" charset="0"/>
                <a:cs typeface="Times New Roman" panose="02020603050405020304" pitchFamily="18" charset="0"/>
              </a:rPr>
              <a:t>, and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motion,”IEEE</a:t>
            </a:r>
            <a:r>
              <a:rPr lang="en-US" sz="2000" dirty="0">
                <a:latin typeface="Times New Roman" panose="02020603050405020304" pitchFamily="18" charset="0"/>
                <a:ea typeface="Calibri" panose="020F0502020204030204" pitchFamily="34" charset="0"/>
                <a:cs typeface="Times New Roman" panose="02020603050405020304" pitchFamily="18" charset="0"/>
              </a:rPr>
              <a:t> TRANSACTIONS on circuits and systems </a:t>
            </a:r>
            <a:r>
              <a:rPr lang="en-US" sz="2000" dirty="0" err="1">
                <a:latin typeface="Times New Roman" panose="02020603050405020304" pitchFamily="18" charset="0"/>
                <a:ea typeface="Calibri" panose="020F0502020204030204" pitchFamily="34" charset="0"/>
                <a:cs typeface="Times New Roman" panose="02020603050405020304" pitchFamily="18" charset="0"/>
              </a:rPr>
              <a:t>forvideo</a:t>
            </a:r>
            <a:r>
              <a:rPr lang="en-US" sz="2000" dirty="0">
                <a:latin typeface="Times New Roman" panose="02020603050405020304" pitchFamily="18" charset="0"/>
                <a:ea typeface="Calibri" panose="020F0502020204030204" pitchFamily="34" charset="0"/>
                <a:cs typeface="Times New Roman" panose="02020603050405020304" pitchFamily="18" charset="0"/>
              </a:rPr>
              <a:t> technology, vol. 25, no. 9, pp. 1545–1556, 2015.</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[5]  W. </a:t>
            </a:r>
            <a:r>
              <a:rPr lang="en-US" sz="2000" dirty="0" err="1">
                <a:latin typeface="Times New Roman" panose="02020603050405020304" pitchFamily="18" charset="0"/>
                <a:ea typeface="Calibri" panose="020F0502020204030204" pitchFamily="34" charset="0"/>
                <a:cs typeface="Times New Roman" panose="02020603050405020304" pitchFamily="18" charset="0"/>
              </a:rPr>
              <a:t>Jiayun</a:t>
            </a:r>
            <a:r>
              <a:rPr lang="en-US" sz="2000" dirty="0">
                <a:latin typeface="Times New Roman" panose="02020603050405020304" pitchFamily="18" charset="0"/>
                <a:ea typeface="Calibri" panose="020F0502020204030204" pitchFamily="34" charset="0"/>
                <a:cs typeface="Times New Roman" panose="02020603050405020304" pitchFamily="18" charset="0"/>
              </a:rPr>
              <a:t>, “Real-time visual detection of early manmade fire,”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in 2015 IEEE </a:t>
            </a:r>
            <a:r>
              <a:rPr lang="en-US" sz="2000" dirty="0">
                <a:latin typeface="Times New Roman" panose="02020603050405020304" pitchFamily="18" charset="0"/>
                <a:ea typeface="Calibri" panose="020F0502020204030204" pitchFamily="34" charset="0"/>
                <a:cs typeface="Times New Roman" panose="02020603050405020304" pitchFamily="18" charset="0"/>
              </a:rPr>
              <a:t>International Conference on Information and Automation.   IEEE,2015, pp. 993–997.</a:t>
            </a: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[6]  B. Jiang, Y. Lu, X. Li, and L. Lin, “Towards a solid solution of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real-time fire  </a:t>
            </a:r>
            <a:r>
              <a:rPr lang="en-US" sz="2000" dirty="0">
                <a:latin typeface="Times New Roman" panose="02020603050405020304" pitchFamily="18" charset="0"/>
                <a:ea typeface="Calibri" panose="020F0502020204030204" pitchFamily="34" charset="0"/>
                <a:cs typeface="Times New Roman" panose="02020603050405020304" pitchFamily="18" charset="0"/>
              </a:rPr>
              <a:t>and  flame  detection</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Multimedia  </a:t>
            </a:r>
            <a:r>
              <a:rPr lang="en-US" sz="2000" dirty="0">
                <a:latin typeface="Times New Roman" panose="02020603050405020304" pitchFamily="18" charset="0"/>
                <a:ea typeface="Calibri" panose="020F0502020204030204" pitchFamily="34" charset="0"/>
                <a:cs typeface="Times New Roman" panose="02020603050405020304" pitchFamily="18" charset="0"/>
              </a:rPr>
              <a:t>Tools  and  Applications,  vol.  74,no. 3, pp. 689–705, 2015</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3572797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446519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99440" y="1186263"/>
            <a:ext cx="10688320" cy="5050742"/>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[7]  H.  Wu,  D.  Wu,  and  J.  Zhao,  “An  intelligent  fire  detection  </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cameras  based  on  computer  vision  methods</a:t>
            </a:r>
            <a:r>
              <a:rPr lang="en-US" dirty="0" smtClean="0">
                <a:latin typeface="Times New Roman" panose="02020603050405020304" pitchFamily="18" charset="0"/>
                <a:ea typeface="Calibri" panose="020F0502020204030204" pitchFamily="34" charset="0"/>
                <a:cs typeface="Times New Roman" panose="02020603050405020304" pitchFamily="18" charset="0"/>
              </a:rPr>
              <a:t>,” Process  </a:t>
            </a:r>
            <a:r>
              <a:rPr lang="en-US" dirty="0" err="1">
                <a:latin typeface="Times New Roman" panose="02020603050405020304" pitchFamily="18" charset="0"/>
                <a:ea typeface="Calibri" panose="020F0502020204030204" pitchFamily="34" charset="0"/>
                <a:cs typeface="Times New Roman" panose="02020603050405020304" pitchFamily="18" charset="0"/>
              </a:rPr>
              <a:t>Safetyand</a:t>
            </a:r>
            <a:r>
              <a:rPr lang="en-US" dirty="0">
                <a:latin typeface="Times New Roman" panose="02020603050405020304" pitchFamily="18" charset="0"/>
                <a:ea typeface="Calibri" panose="020F0502020204030204" pitchFamily="34" charset="0"/>
                <a:cs typeface="Times New Roman" panose="02020603050405020304" pitchFamily="18" charset="0"/>
              </a:rPr>
              <a:t> Environmental Protection, vol. 127, pp. 245–256, 2019</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8]  S. S. </a:t>
            </a:r>
            <a:r>
              <a:rPr lang="en-US" dirty="0" err="1">
                <a:latin typeface="Times New Roman" panose="02020603050405020304" pitchFamily="18" charset="0"/>
                <a:ea typeface="Calibri" panose="020F0502020204030204" pitchFamily="34" charset="0"/>
                <a:cs typeface="Times New Roman" panose="02020603050405020304" pitchFamily="18" charset="0"/>
              </a:rPr>
              <a:t>Moumgiakmas</a:t>
            </a:r>
            <a:r>
              <a:rPr lang="en-US" dirty="0">
                <a:latin typeface="Times New Roman" panose="02020603050405020304" pitchFamily="18" charset="0"/>
                <a:ea typeface="Calibri" panose="020F0502020204030204" pitchFamily="34" charset="0"/>
                <a:cs typeface="Times New Roman" panose="02020603050405020304" pitchFamily="18" charset="0"/>
              </a:rPr>
              <a:t>, G. G. </a:t>
            </a:r>
            <a:r>
              <a:rPr lang="en-US" dirty="0" err="1">
                <a:latin typeface="Times New Roman" panose="02020603050405020304" pitchFamily="18" charset="0"/>
                <a:ea typeface="Calibri" panose="020F0502020204030204" pitchFamily="34" charset="0"/>
                <a:cs typeface="Times New Roman" panose="02020603050405020304" pitchFamily="18" charset="0"/>
              </a:rPr>
              <a:t>Samatas</a:t>
            </a:r>
            <a:r>
              <a:rPr lang="en-US" dirty="0">
                <a:latin typeface="Times New Roman" panose="02020603050405020304" pitchFamily="18" charset="0"/>
                <a:ea typeface="Calibri" panose="020F0502020204030204" pitchFamily="34" charset="0"/>
                <a:cs typeface="Times New Roman" panose="02020603050405020304" pitchFamily="18" charset="0"/>
              </a:rPr>
              <a:t>, and G. A. </a:t>
            </a:r>
            <a:r>
              <a:rPr lang="en-US" dirty="0" err="1">
                <a:latin typeface="Times New Roman" panose="02020603050405020304" pitchFamily="18" charset="0"/>
                <a:ea typeface="Calibri" panose="020F0502020204030204" pitchFamily="34" charset="0"/>
                <a:cs typeface="Times New Roman" panose="02020603050405020304" pitchFamily="18" charset="0"/>
              </a:rPr>
              <a:t>Papakostas</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Computervision</a:t>
            </a:r>
            <a:r>
              <a:rPr lang="en-US" dirty="0">
                <a:latin typeface="Times New Roman" panose="02020603050405020304" pitchFamily="18" charset="0"/>
                <a:ea typeface="Calibri" panose="020F0502020204030204" pitchFamily="34" charset="0"/>
                <a:cs typeface="Times New Roman" panose="02020603050405020304" pitchFamily="18" charset="0"/>
              </a:rPr>
              <a:t>  for  fire  detection  on  </a:t>
            </a:r>
            <a:r>
              <a:rPr lang="en-US" dirty="0" err="1">
                <a:latin typeface="Times New Roman" panose="02020603050405020304" pitchFamily="18" charset="0"/>
                <a:ea typeface="Calibri" panose="020F0502020204030204" pitchFamily="34" charset="0"/>
                <a:cs typeface="Times New Roman" panose="02020603050405020304" pitchFamily="18" charset="0"/>
              </a:rPr>
              <a:t>uavs</a:t>
            </a:r>
            <a:r>
              <a:rPr lang="en-US" dirty="0">
                <a:latin typeface="Times New Roman" panose="02020603050405020304" pitchFamily="18" charset="0"/>
                <a:ea typeface="Calibri" panose="020F0502020204030204" pitchFamily="34" charset="0"/>
                <a:cs typeface="Times New Roman" panose="02020603050405020304" pitchFamily="18" charset="0"/>
              </a:rPr>
              <a:t>—from  software  to  hardware,”</a:t>
            </a:r>
            <a:r>
              <a:rPr lang="en-US" dirty="0" err="1">
                <a:latin typeface="Times New Roman" panose="02020603050405020304" pitchFamily="18" charset="0"/>
                <a:ea typeface="Calibri" panose="020F0502020204030204" pitchFamily="34" charset="0"/>
                <a:cs typeface="Times New Roman" panose="02020603050405020304" pitchFamily="18" charset="0"/>
              </a:rPr>
              <a:t>FutureInternet</a:t>
            </a:r>
            <a:r>
              <a:rPr lang="en-US" dirty="0">
                <a:latin typeface="Times New Roman" panose="02020603050405020304" pitchFamily="18" charset="0"/>
                <a:ea typeface="Calibri" panose="020F0502020204030204" pitchFamily="34" charset="0"/>
                <a:cs typeface="Times New Roman" panose="02020603050405020304" pitchFamily="18" charset="0"/>
              </a:rPr>
              <a:t>, vol. 13, no. 8, p. 200, 2021.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[9]  K. Muhammad, J. Ahmad, and S. W. </a:t>
            </a:r>
            <a:r>
              <a:rPr lang="en-US" dirty="0" err="1">
                <a:latin typeface="Times New Roman" panose="02020603050405020304" pitchFamily="18" charset="0"/>
                <a:ea typeface="Calibri" panose="020F0502020204030204" pitchFamily="34" charset="0"/>
                <a:cs typeface="Times New Roman" panose="02020603050405020304" pitchFamily="18" charset="0"/>
              </a:rPr>
              <a:t>Baik</a:t>
            </a:r>
            <a:r>
              <a:rPr lang="en-US" dirty="0">
                <a:latin typeface="Times New Roman" panose="02020603050405020304" pitchFamily="18" charset="0"/>
                <a:ea typeface="Calibri" panose="020F0502020204030204" pitchFamily="34" charset="0"/>
                <a:cs typeface="Times New Roman" panose="02020603050405020304" pitchFamily="18" charset="0"/>
              </a:rPr>
              <a:t>, “Early fire detection </a:t>
            </a:r>
            <a:r>
              <a:rPr lang="en-US" dirty="0" err="1">
                <a:latin typeface="Times New Roman" panose="02020603050405020304" pitchFamily="18" charset="0"/>
                <a:ea typeface="Calibri" panose="020F0502020204030204" pitchFamily="34" charset="0"/>
                <a:cs typeface="Times New Roman" panose="02020603050405020304" pitchFamily="18" charset="0"/>
              </a:rPr>
              <a:t>usingconvolutional</a:t>
            </a:r>
            <a:r>
              <a:rPr lang="en-US" dirty="0">
                <a:latin typeface="Times New Roman" panose="02020603050405020304" pitchFamily="18" charset="0"/>
                <a:ea typeface="Calibri" panose="020F0502020204030204" pitchFamily="34" charset="0"/>
                <a:cs typeface="Times New Roman" panose="02020603050405020304" pitchFamily="18" charset="0"/>
              </a:rPr>
              <a:t> neural networks during surveillance for effective </a:t>
            </a:r>
            <a:r>
              <a:rPr lang="en-US" dirty="0" err="1">
                <a:latin typeface="Times New Roman" panose="02020603050405020304" pitchFamily="18" charset="0"/>
                <a:ea typeface="Calibri" panose="020F0502020204030204" pitchFamily="34" charset="0"/>
                <a:cs typeface="Times New Roman" panose="02020603050405020304" pitchFamily="18" charset="0"/>
              </a:rPr>
              <a:t>disastermanagement</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err="1">
                <a:latin typeface="Times New Roman" panose="02020603050405020304" pitchFamily="18" charset="0"/>
                <a:ea typeface="Calibri" panose="020F0502020204030204" pitchFamily="34" charset="0"/>
                <a:cs typeface="Times New Roman" panose="02020603050405020304" pitchFamily="18" charset="0"/>
              </a:rPr>
              <a:t>Neurocomputing</a:t>
            </a:r>
            <a:r>
              <a:rPr lang="en-US" dirty="0">
                <a:latin typeface="Times New Roman" panose="02020603050405020304" pitchFamily="18" charset="0"/>
                <a:ea typeface="Calibri" panose="020F0502020204030204" pitchFamily="34" charset="0"/>
                <a:cs typeface="Times New Roman" panose="02020603050405020304" pitchFamily="18" charset="0"/>
              </a:rPr>
              <a:t>, vol. 288, pp. 30–42, 2018.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[10]  C. </a:t>
            </a:r>
            <a:r>
              <a:rPr lang="en-US" dirty="0" err="1">
                <a:latin typeface="Times New Roman" panose="02020603050405020304" pitchFamily="18" charset="0"/>
                <a:ea typeface="Calibri" panose="020F0502020204030204" pitchFamily="34" charset="0"/>
                <a:cs typeface="Times New Roman" panose="02020603050405020304" pitchFamily="18" charset="0"/>
              </a:rPr>
              <a:t>Filizzola</a:t>
            </a:r>
            <a:r>
              <a:rPr lang="en-US" dirty="0">
                <a:latin typeface="Times New Roman" panose="02020603050405020304" pitchFamily="18" charset="0"/>
                <a:ea typeface="Calibri" panose="020F0502020204030204" pitchFamily="34" charset="0"/>
                <a:cs typeface="Times New Roman" panose="02020603050405020304" pitchFamily="18" charset="0"/>
              </a:rPr>
              <a:t>, R. </a:t>
            </a:r>
            <a:r>
              <a:rPr lang="en-US" dirty="0" err="1">
                <a:latin typeface="Times New Roman" panose="02020603050405020304" pitchFamily="18" charset="0"/>
                <a:ea typeface="Calibri" panose="020F0502020204030204" pitchFamily="34" charset="0"/>
                <a:cs typeface="Times New Roman" panose="02020603050405020304" pitchFamily="18" charset="0"/>
              </a:rPr>
              <a:t>Corrado</a:t>
            </a:r>
            <a:r>
              <a:rPr lang="en-US" dirty="0">
                <a:latin typeface="Times New Roman" panose="02020603050405020304" pitchFamily="18" charset="0"/>
                <a:ea typeface="Calibri" panose="020F0502020204030204" pitchFamily="34" charset="0"/>
                <a:cs typeface="Times New Roman" panose="02020603050405020304" pitchFamily="18" charset="0"/>
              </a:rPr>
              <a:t>, F. Marchese, G. </a:t>
            </a:r>
            <a:r>
              <a:rPr lang="en-US" dirty="0" err="1">
                <a:latin typeface="Times New Roman" panose="02020603050405020304" pitchFamily="18" charset="0"/>
                <a:ea typeface="Calibri" panose="020F0502020204030204" pitchFamily="34" charset="0"/>
                <a:cs typeface="Times New Roman" panose="02020603050405020304" pitchFamily="18" charset="0"/>
              </a:rPr>
              <a:t>Mazzeo</a:t>
            </a:r>
            <a:r>
              <a:rPr lang="en-US" dirty="0">
                <a:latin typeface="Times New Roman" panose="02020603050405020304" pitchFamily="18" charset="0"/>
                <a:ea typeface="Calibri" panose="020F0502020204030204" pitchFamily="34" charset="0"/>
                <a:cs typeface="Times New Roman" panose="02020603050405020304" pitchFamily="18" charset="0"/>
              </a:rPr>
              <a:t>, R. </a:t>
            </a:r>
            <a:r>
              <a:rPr lang="en-US" dirty="0" err="1">
                <a:latin typeface="Times New Roman" panose="02020603050405020304" pitchFamily="18" charset="0"/>
                <a:ea typeface="Calibri" panose="020F0502020204030204" pitchFamily="34" charset="0"/>
                <a:cs typeface="Times New Roman" panose="02020603050405020304" pitchFamily="18" charset="0"/>
              </a:rPr>
              <a:t>Paciello</a:t>
            </a:r>
            <a:r>
              <a:rPr lang="en-US" dirty="0">
                <a:latin typeface="Times New Roman" panose="02020603050405020304" pitchFamily="18" charset="0"/>
                <a:ea typeface="Calibri" panose="020F0502020204030204" pitchFamily="34" charset="0"/>
                <a:cs typeface="Times New Roman" panose="02020603050405020304" pitchFamily="18" charset="0"/>
              </a:rPr>
              <a:t>, N. Per-</a:t>
            </a:r>
            <a:r>
              <a:rPr lang="en-US" dirty="0" err="1">
                <a:latin typeface="Times New Roman" panose="02020603050405020304" pitchFamily="18" charset="0"/>
                <a:ea typeface="Calibri" panose="020F0502020204030204" pitchFamily="34" charset="0"/>
                <a:cs typeface="Times New Roman" panose="02020603050405020304" pitchFamily="18" charset="0"/>
              </a:rPr>
              <a:t>gola</a:t>
            </a:r>
            <a:r>
              <a:rPr lang="en-US" dirty="0">
                <a:latin typeface="Times New Roman" panose="02020603050405020304" pitchFamily="18" charset="0"/>
                <a:ea typeface="Calibri" panose="020F0502020204030204" pitchFamily="34" charset="0"/>
                <a:cs typeface="Times New Roman" panose="02020603050405020304" pitchFamily="18" charset="0"/>
              </a:rPr>
              <a:t>,  and  V.  </a:t>
            </a:r>
            <a:r>
              <a:rPr lang="en-US" dirty="0" err="1">
                <a:latin typeface="Times New Roman" panose="02020603050405020304" pitchFamily="18" charset="0"/>
                <a:ea typeface="Calibri" panose="020F0502020204030204" pitchFamily="34" charset="0"/>
                <a:cs typeface="Times New Roman" panose="02020603050405020304" pitchFamily="18" charset="0"/>
              </a:rPr>
              <a:t>Tramutoli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Rst</a:t>
            </a:r>
            <a:r>
              <a:rPr lang="en-US" dirty="0">
                <a:latin typeface="Times New Roman" panose="02020603050405020304" pitchFamily="18" charset="0"/>
                <a:ea typeface="Calibri" panose="020F0502020204030204" pitchFamily="34" charset="0"/>
                <a:cs typeface="Times New Roman" panose="02020603050405020304" pitchFamily="18" charset="0"/>
              </a:rPr>
              <a:t>-fires,  an  exportable  algorithm  for  early-fire  detection  and  monitoring:  Description,  implementation,  and  </a:t>
            </a:r>
            <a:r>
              <a:rPr lang="en-US" dirty="0" err="1">
                <a:latin typeface="Times New Roman" panose="02020603050405020304" pitchFamily="18" charset="0"/>
                <a:ea typeface="Calibri" panose="020F0502020204030204" pitchFamily="34" charset="0"/>
                <a:cs typeface="Times New Roman" panose="02020603050405020304" pitchFamily="18" charset="0"/>
              </a:rPr>
              <a:t>fieldvalidation</a:t>
            </a:r>
            <a:r>
              <a:rPr lang="en-US" dirty="0">
                <a:latin typeface="Times New Roman" panose="02020603050405020304" pitchFamily="18" charset="0"/>
                <a:ea typeface="Calibri" panose="020F0502020204030204" pitchFamily="34" charset="0"/>
                <a:cs typeface="Times New Roman" panose="02020603050405020304" pitchFamily="18" charset="0"/>
              </a:rPr>
              <a:t>  in  the  </a:t>
            </a:r>
            <a:r>
              <a:rPr lang="en-US" dirty="0" smtClean="0">
                <a:latin typeface="Times New Roman" panose="02020603050405020304" pitchFamily="18" charset="0"/>
                <a:ea typeface="Calibri" panose="020F0502020204030204" pitchFamily="34" charset="0"/>
                <a:cs typeface="Times New Roman" panose="02020603050405020304" pitchFamily="18" charset="0"/>
              </a:rPr>
              <a:t>case  </a:t>
            </a:r>
            <a:r>
              <a:rPr lang="en-US" dirty="0">
                <a:latin typeface="Times New Roman" panose="02020603050405020304" pitchFamily="18" charset="0"/>
                <a:ea typeface="Calibri" panose="020F0502020204030204" pitchFamily="34" charset="0"/>
                <a:cs typeface="Times New Roman" panose="02020603050405020304" pitchFamily="18" charset="0"/>
              </a:rPr>
              <a:t>of  the  </a:t>
            </a:r>
            <a:r>
              <a:rPr lang="en-US" dirty="0" err="1">
                <a:latin typeface="Times New Roman" panose="02020603050405020304" pitchFamily="18" charset="0"/>
                <a:ea typeface="Calibri" panose="020F0502020204030204" pitchFamily="34" charset="0"/>
                <a:cs typeface="Times New Roman" panose="02020603050405020304" pitchFamily="18" charset="0"/>
              </a:rPr>
              <a:t>msg-seviri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sensor,”Remote</a:t>
            </a:r>
            <a:r>
              <a:rPr lang="en-US" dirty="0">
                <a:latin typeface="Times New Roman" panose="02020603050405020304" pitchFamily="18" charset="0"/>
                <a:ea typeface="Calibri" panose="020F0502020204030204" pitchFamily="34" charset="0"/>
                <a:cs typeface="Times New Roman" panose="02020603050405020304" pitchFamily="18" charset="0"/>
              </a:rPr>
              <a:t>  Sensing  </a:t>
            </a:r>
            <a:r>
              <a:rPr lang="en-US" dirty="0" err="1">
                <a:latin typeface="Times New Roman" panose="02020603050405020304" pitchFamily="18" charset="0"/>
                <a:ea typeface="Calibri" panose="020F0502020204030204" pitchFamily="34" charset="0"/>
                <a:cs typeface="Times New Roman" panose="02020603050405020304" pitchFamily="18" charset="0"/>
              </a:rPr>
              <a:t>ofEnvironment</a:t>
            </a:r>
            <a:r>
              <a:rPr lang="en-US" dirty="0">
                <a:latin typeface="Times New Roman" panose="02020603050405020304" pitchFamily="18" charset="0"/>
                <a:ea typeface="Calibri" panose="020F0502020204030204" pitchFamily="34" charset="0"/>
                <a:cs typeface="Times New Roman" panose="02020603050405020304" pitchFamily="18" charset="0"/>
              </a:rPr>
              <a:t>, vol. 186, pp. 196–216, 2016.</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[11]  C.  Singh,  E.  </a:t>
            </a:r>
            <a:r>
              <a:rPr lang="en-US" dirty="0" err="1">
                <a:latin typeface="Times New Roman" panose="02020603050405020304" pitchFamily="18" charset="0"/>
                <a:ea typeface="Calibri" panose="020F0502020204030204" pitchFamily="34" charset="0"/>
                <a:cs typeface="Times New Roman" panose="02020603050405020304" pitchFamily="18" charset="0"/>
              </a:rPr>
              <a:t>Walia</a:t>
            </a:r>
            <a:r>
              <a:rPr lang="en-US" dirty="0">
                <a:latin typeface="Times New Roman" panose="02020603050405020304" pitchFamily="18" charset="0"/>
                <a:ea typeface="Calibri" panose="020F0502020204030204" pitchFamily="34" charset="0"/>
                <a:cs typeface="Times New Roman" panose="02020603050405020304" pitchFamily="18" charset="0"/>
              </a:rPr>
              <a:t>,  and  K.  P.  Kaur,  “Enhancing  color  image  </a:t>
            </a:r>
            <a:r>
              <a:rPr lang="en-US" dirty="0" err="1">
                <a:latin typeface="Times New Roman" panose="02020603050405020304" pitchFamily="18" charset="0"/>
                <a:ea typeface="Calibri" panose="020F0502020204030204" pitchFamily="34" charset="0"/>
                <a:cs typeface="Times New Roman" panose="02020603050405020304" pitchFamily="18" charset="0"/>
              </a:rPr>
              <a:t>retrievalperformance</a:t>
            </a:r>
            <a:r>
              <a:rPr lang="en-US" dirty="0">
                <a:latin typeface="Times New Roman" panose="02020603050405020304" pitchFamily="18" charset="0"/>
                <a:ea typeface="Calibri" panose="020F0502020204030204" pitchFamily="34" charset="0"/>
                <a:cs typeface="Times New Roman" panose="02020603050405020304" pitchFamily="18" charset="0"/>
              </a:rPr>
              <a:t> with feature fusion and non-linear support vector </a:t>
            </a:r>
            <a:r>
              <a:rPr lang="en-US" dirty="0" err="1">
                <a:latin typeface="Times New Roman" panose="02020603050405020304" pitchFamily="18" charset="0"/>
                <a:ea typeface="Calibri" panose="020F0502020204030204" pitchFamily="34" charset="0"/>
                <a:cs typeface="Times New Roman" panose="02020603050405020304" pitchFamily="18" charset="0"/>
              </a:rPr>
              <a:t>machineclassifier</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err="1">
                <a:latin typeface="Times New Roman" panose="02020603050405020304" pitchFamily="18" charset="0"/>
                <a:ea typeface="Calibri" panose="020F0502020204030204" pitchFamily="34" charset="0"/>
                <a:cs typeface="Times New Roman" panose="02020603050405020304" pitchFamily="18" charset="0"/>
              </a:rPr>
              <a:t>Optik</a:t>
            </a:r>
            <a:r>
              <a:rPr lang="en-US" dirty="0">
                <a:latin typeface="Times New Roman" panose="02020603050405020304" pitchFamily="18" charset="0"/>
                <a:ea typeface="Calibri" panose="020F0502020204030204" pitchFamily="34" charset="0"/>
                <a:cs typeface="Times New Roman" panose="02020603050405020304" pitchFamily="18" charset="0"/>
              </a:rPr>
              <a:t>, vol. 158, pp. 127–141, 2018.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[12]  Y. Sun, C. Xu, G. Li, W. Xu, J. Kong, D. Jiang, B. Tao, and D. </a:t>
            </a:r>
            <a:r>
              <a:rPr lang="en-US" dirty="0" err="1">
                <a:latin typeface="Times New Roman" panose="02020603050405020304" pitchFamily="18" charset="0"/>
                <a:ea typeface="Calibri" panose="020F0502020204030204" pitchFamily="34" charset="0"/>
                <a:cs typeface="Times New Roman" panose="02020603050405020304" pitchFamily="18" charset="0"/>
              </a:rPr>
              <a:t>Chen,“Intelligent</a:t>
            </a:r>
            <a:r>
              <a:rPr lang="en-US" dirty="0">
                <a:latin typeface="Times New Roman" panose="02020603050405020304" pitchFamily="18" charset="0"/>
                <a:ea typeface="Calibri" panose="020F0502020204030204" pitchFamily="34" charset="0"/>
                <a:cs typeface="Times New Roman" panose="02020603050405020304" pitchFamily="18" charset="0"/>
              </a:rPr>
              <a:t>  human  computer  interaction  based  on  non  redundant  </a:t>
            </a:r>
            <a:r>
              <a:rPr lang="en-US" dirty="0" err="1">
                <a:latin typeface="Times New Roman" panose="02020603050405020304" pitchFamily="18" charset="0"/>
                <a:ea typeface="Calibri" panose="020F0502020204030204" pitchFamily="34" charset="0"/>
                <a:cs typeface="Times New Roman" panose="02020603050405020304" pitchFamily="18" charset="0"/>
              </a:rPr>
              <a:t>emgsignal</a:t>
            </a:r>
            <a:r>
              <a:rPr lang="en-US" dirty="0">
                <a:latin typeface="Times New Roman" panose="02020603050405020304" pitchFamily="18" charset="0"/>
                <a:ea typeface="Calibri" panose="020F0502020204030204" pitchFamily="34" charset="0"/>
                <a:cs typeface="Times New Roman" panose="02020603050405020304" pitchFamily="18" charset="0"/>
              </a:rPr>
              <a:t>,”Alexandria Engineering Journal, vol. 59, no. 3, pp. 1149–1157,2020</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1359451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99440" y="1186263"/>
            <a:ext cx="10688320" cy="3779624"/>
          </a:xfrm>
          <a:prstGeom prst="rect">
            <a:avLst/>
          </a:prstGeom>
        </p:spPr>
        <p:txBody>
          <a:bodyPr wrap="square">
            <a:spAutoFit/>
          </a:bodyPr>
          <a:lstStyle/>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[13]  M. Kang, T. X. Tung, and J.-M. Kim, “Efficient video-equipped fire de-</a:t>
            </a:r>
            <a:r>
              <a:rPr lang="en-US" sz="2000" dirty="0" err="1">
                <a:latin typeface="Times New Roman" panose="02020603050405020304" pitchFamily="18" charset="0"/>
                <a:ea typeface="Calibri" panose="020F0502020204030204" pitchFamily="34" charset="0"/>
                <a:cs typeface="Times New Roman" panose="02020603050405020304" pitchFamily="18" charset="0"/>
              </a:rPr>
              <a:t>tection</a:t>
            </a:r>
            <a:r>
              <a:rPr lang="en-US" sz="2000" dirty="0">
                <a:latin typeface="Times New Roman" panose="02020603050405020304" pitchFamily="18" charset="0"/>
                <a:ea typeface="Calibri" panose="020F0502020204030204" pitchFamily="34" charset="0"/>
                <a:cs typeface="Times New Roman" panose="02020603050405020304" pitchFamily="18" charset="0"/>
              </a:rPr>
              <a:t> approach for automatic fire alarm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systems,”Optical</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Engineering,vol</a:t>
            </a:r>
            <a:r>
              <a:rPr lang="en-US" sz="2000" dirty="0">
                <a:latin typeface="Times New Roman" panose="02020603050405020304" pitchFamily="18" charset="0"/>
                <a:ea typeface="Calibri" panose="020F0502020204030204" pitchFamily="34" charset="0"/>
                <a:cs typeface="Times New Roman" panose="02020603050405020304" pitchFamily="18" charset="0"/>
              </a:rPr>
              <a:t>. 52, no. 1, p. 017002, 2013.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[14]  M. A. I. Mahmoud and H. Ren, “Forest fire detection and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identificationusing</a:t>
            </a:r>
            <a:r>
              <a:rPr lang="en-US" sz="2000" dirty="0">
                <a:latin typeface="Times New Roman" panose="02020603050405020304" pitchFamily="18" charset="0"/>
                <a:ea typeface="Calibri" panose="020F0502020204030204" pitchFamily="34" charset="0"/>
                <a:cs typeface="Times New Roman" panose="02020603050405020304" pitchFamily="18" charset="0"/>
              </a:rPr>
              <a:t>  image  processing  and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svm</a:t>
            </a:r>
            <a:r>
              <a:rPr lang="en-US" sz="2000" dirty="0">
                <a:latin typeface="Times New Roman" panose="02020603050405020304" pitchFamily="18" charset="0"/>
                <a:ea typeface="Calibri" panose="020F0502020204030204" pitchFamily="34" charset="0"/>
                <a:cs typeface="Times New Roman" panose="02020603050405020304" pitchFamily="18" charset="0"/>
              </a:rPr>
              <a:t>,”Journal  of  Information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ProcessingSystems</a:t>
            </a:r>
            <a:r>
              <a:rPr lang="en-US" sz="2000" dirty="0">
                <a:latin typeface="Times New Roman" panose="02020603050405020304" pitchFamily="18" charset="0"/>
                <a:ea typeface="Calibri" panose="020F0502020204030204" pitchFamily="34" charset="0"/>
                <a:cs typeface="Times New Roman" panose="02020603050405020304" pitchFamily="18" charset="0"/>
              </a:rPr>
              <a:t>, vol. 15, no. 1, pp. 159–168, 2019.</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[15]  B. U.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Töreyin</a:t>
            </a:r>
            <a:r>
              <a:rPr lang="en-US" sz="2000" dirty="0">
                <a:latin typeface="Times New Roman" panose="02020603050405020304" pitchFamily="18" charset="0"/>
                <a:ea typeface="Calibri" panose="020F0502020204030204" pitchFamily="34" charset="0"/>
                <a:cs typeface="Times New Roman" panose="02020603050405020304" pitchFamily="18" charset="0"/>
              </a:rPr>
              <a:t>, Y.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Dedeo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glu</a:t>
            </a:r>
            <a:r>
              <a:rPr lang="en-US" sz="2000" dirty="0">
                <a:latin typeface="Times New Roman" panose="02020603050405020304" pitchFamily="18" charset="0"/>
                <a:ea typeface="Calibri" panose="020F0502020204030204" pitchFamily="34" charset="0"/>
                <a:cs typeface="Times New Roman" panose="02020603050405020304" pitchFamily="18" charset="0"/>
              </a:rPr>
              <a:t>, U.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Güdükbay</a:t>
            </a:r>
            <a:r>
              <a:rPr lang="en-US" sz="2000" dirty="0">
                <a:latin typeface="Times New Roman" panose="02020603050405020304" pitchFamily="18" charset="0"/>
                <a:ea typeface="Calibri" panose="020F0502020204030204" pitchFamily="34" charset="0"/>
                <a:cs typeface="Times New Roman" panose="02020603050405020304" pitchFamily="18" charset="0"/>
              </a:rPr>
              <a:t>, and A. E. Cetin,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Computervision</a:t>
            </a:r>
            <a:r>
              <a:rPr lang="en-US" sz="2000" dirty="0">
                <a:latin typeface="Times New Roman" panose="02020603050405020304" pitchFamily="18" charset="0"/>
                <a:ea typeface="Calibri" panose="020F0502020204030204" pitchFamily="34" charset="0"/>
                <a:cs typeface="Times New Roman" panose="02020603050405020304" pitchFamily="18" charset="0"/>
              </a:rPr>
              <a:t>  based  method  for  real-time  fire  and  flame  detection,”</a:t>
            </a:r>
            <a:r>
              <a:rPr lang="en-US" sz="2000" dirty="0" err="1">
                <a:latin typeface="Times New Roman" panose="02020603050405020304" pitchFamily="18" charset="0"/>
                <a:ea typeface="Calibri" panose="020F0502020204030204" pitchFamily="34" charset="0"/>
                <a:cs typeface="Times New Roman" panose="02020603050405020304" pitchFamily="18" charset="0"/>
              </a:rPr>
              <a:t>Patternrecognition</a:t>
            </a:r>
            <a:r>
              <a:rPr lang="en-US" sz="2000" dirty="0">
                <a:latin typeface="Times New Roman" panose="02020603050405020304" pitchFamily="18" charset="0"/>
                <a:ea typeface="Calibri" panose="020F0502020204030204" pitchFamily="34" charset="0"/>
                <a:cs typeface="Times New Roman" panose="02020603050405020304" pitchFamily="18" charset="0"/>
              </a:rPr>
              <a:t> letters, vol. 27, no. 1, pp. 49–58, 2006.</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[16]  S.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Theodoridis</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Pikrakis</a:t>
            </a:r>
            <a:r>
              <a:rPr lang="en-US" sz="2000" dirty="0">
                <a:latin typeface="Times New Roman" panose="02020603050405020304" pitchFamily="18" charset="0"/>
                <a:ea typeface="Calibri" panose="020F0502020204030204" pitchFamily="34" charset="0"/>
                <a:cs typeface="Times New Roman" panose="02020603050405020304" pitchFamily="18" charset="0"/>
              </a:rPr>
              <a:t>,  K.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Koutroumbas</a:t>
            </a:r>
            <a:r>
              <a:rPr lang="en-US" sz="2000" dirty="0">
                <a:latin typeface="Times New Roman" panose="02020603050405020304" pitchFamily="18" charset="0"/>
                <a:ea typeface="Calibri" panose="020F0502020204030204" pitchFamily="34" charset="0"/>
                <a:cs typeface="Times New Roman" panose="02020603050405020304" pitchFamily="18" charset="0"/>
              </a:rPr>
              <a:t>,  and  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Cavouras,Intro-duction</a:t>
            </a:r>
            <a:r>
              <a:rPr lang="en-US" sz="2000" dirty="0">
                <a:latin typeface="Times New Roman" panose="02020603050405020304" pitchFamily="18" charset="0"/>
                <a:ea typeface="Calibri" panose="020F0502020204030204" pitchFamily="34" charset="0"/>
                <a:cs typeface="Times New Roman" panose="02020603050405020304" pitchFamily="18" charset="0"/>
              </a:rPr>
              <a:t>  to  pattern  recognition: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matlab</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approach.Academic</a:t>
            </a:r>
            <a:r>
              <a:rPr lang="en-US" sz="2000" dirty="0">
                <a:latin typeface="Times New Roman" panose="02020603050405020304" pitchFamily="18" charset="0"/>
                <a:ea typeface="Calibri" panose="020F0502020204030204" pitchFamily="34" charset="0"/>
                <a:cs typeface="Times New Roman" panose="02020603050405020304" pitchFamily="18" charset="0"/>
              </a:rPr>
              <a:t>  Press,2010.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[17]  E. Cetin, “Computer vision based fire detection dataset.[online].”Avail-able: http://signal.ee.bilkent.edu.tr/VisiFire/, 2014</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1799903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933" y="539932"/>
            <a:ext cx="442395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Acknowledgement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84200" y="2154203"/>
            <a:ext cx="11023600" cy="156966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This work has been done entirely on a volunteer basis, and had not received any grants or funds from any organization or individual. We would like to express our respect and appreciation to our supervisor </a:t>
            </a:r>
            <a:r>
              <a:rPr lang="en-US" sz="2400" b="1" dirty="0">
                <a:latin typeface="Times New Roman" panose="02020603050405020304" pitchFamily="18" charset="0"/>
                <a:cs typeface="Times New Roman" panose="02020603050405020304" pitchFamily="18" charset="0"/>
              </a:rPr>
              <a:t>Engr. Mohammed Abdul Kader</a:t>
            </a:r>
            <a:r>
              <a:rPr lang="en-US" sz="2400" dirty="0">
                <a:latin typeface="Times New Roman" panose="02020603050405020304" pitchFamily="18" charset="0"/>
                <a:cs typeface="Times New Roman" panose="02020603050405020304" pitchFamily="18" charset="0"/>
              </a:rPr>
              <a:t> for his guidance and reviewers for their insightful comments and feedback.</a:t>
            </a:r>
          </a:p>
        </p:txBody>
      </p:sp>
      <p:sp>
        <p:nvSpPr>
          <p:cNvPr id="6" name="TextBox 5"/>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148605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49782" y="548640"/>
            <a:ext cx="341376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Introduction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
        <p:nvSpPr>
          <p:cNvPr id="6" name="Rectangle 5"/>
          <p:cNvSpPr/>
          <p:nvPr/>
        </p:nvSpPr>
        <p:spPr>
          <a:xfrm>
            <a:off x="426720" y="1905060"/>
            <a:ext cx="10744200" cy="3693319"/>
          </a:xfrm>
          <a:prstGeom prst="rect">
            <a:avLst/>
          </a:prstGeom>
        </p:spPr>
        <p:txBody>
          <a:bodyPr wrap="square">
            <a:spAutoFit/>
          </a:bodyPr>
          <a:lstStyle/>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Wildfires are one of the biggest catastrophes faced by our society today causing irrevocable damages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These forest fires can be man-made or caused by mother nature by different weather conditions, torrential winds. </a:t>
            </a: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These fires cause damages not only to the environment they also destroy vast homes and property. </a:t>
            </a:r>
            <a:endParaRPr lang="en-US" dirty="0" smtClean="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In industries, faced by many unwanted fire incident &amp; losing…….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Hence we </a:t>
            </a:r>
            <a:r>
              <a:rPr lang="en-US" dirty="0" smtClean="0">
                <a:latin typeface="Times New Roman" panose="02020603050405020304" pitchFamily="18" charset="0"/>
                <a:cs typeface="Times New Roman" panose="02020603050405020304" pitchFamily="18" charset="0"/>
              </a:rPr>
              <a:t>developed </a:t>
            </a:r>
            <a:r>
              <a:rPr lang="en-US" dirty="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system “Computer Vision Based Industrial &amp; Forest Fire Detection Using Support Vector Machine (SVM)” </a:t>
            </a:r>
            <a:r>
              <a:rPr lang="en-US" dirty="0">
                <a:latin typeface="Times New Roman" panose="02020603050405020304" pitchFamily="18" charset="0"/>
                <a:cs typeface="Times New Roman" panose="02020603050405020304" pitchFamily="18" charset="0"/>
              </a:rPr>
              <a:t>to fight this disaster and help our planet.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961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Literature Review</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05840" y="1688609"/>
            <a:ext cx="9997440" cy="68505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[2]  T.  </a:t>
            </a:r>
            <a:r>
              <a:rPr lang="en-US" dirty="0" err="1">
                <a:latin typeface="Times New Roman" panose="02020603050405020304" pitchFamily="18" charset="0"/>
                <a:ea typeface="Calibri" panose="020F0502020204030204" pitchFamily="34" charset="0"/>
                <a:cs typeface="Times New Roman" panose="02020603050405020304" pitchFamily="18" charset="0"/>
              </a:rPr>
              <a:t>Celik</a:t>
            </a:r>
            <a:r>
              <a:rPr lang="en-US" dirty="0">
                <a:latin typeface="Times New Roman" panose="02020603050405020304" pitchFamily="18" charset="0"/>
                <a:ea typeface="Calibri" panose="020F0502020204030204" pitchFamily="34" charset="0"/>
                <a:cs typeface="Times New Roman" panose="02020603050405020304" pitchFamily="18" charset="0"/>
              </a:rPr>
              <a:t>,  “Fast  and  efficient  method  for  fire  detection  using  </a:t>
            </a:r>
            <a:r>
              <a:rPr lang="en-US" dirty="0" smtClean="0">
                <a:latin typeface="Times New Roman" panose="02020603050405020304" pitchFamily="18" charset="0"/>
                <a:ea typeface="Calibri" panose="020F0502020204030204" pitchFamily="34" charset="0"/>
                <a:cs typeface="Times New Roman" panose="02020603050405020304" pitchFamily="18" charset="0"/>
              </a:rPr>
              <a:t>image processing,” ETRI </a:t>
            </a:r>
            <a:r>
              <a:rPr lang="en-US" dirty="0">
                <a:latin typeface="Times New Roman" panose="02020603050405020304" pitchFamily="18" charset="0"/>
                <a:ea typeface="Calibri" panose="020F0502020204030204" pitchFamily="34" charset="0"/>
                <a:cs typeface="Times New Roman" panose="02020603050405020304" pitchFamily="18" charset="0"/>
              </a:rPr>
              <a:t>journal, vol. 32, no. 6, pp. 881–890, 2010.</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1005840" y="2790107"/>
            <a:ext cx="10099040" cy="68505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[3]  T. </a:t>
            </a:r>
            <a:r>
              <a:rPr lang="en-US" dirty="0" err="1">
                <a:latin typeface="Times New Roman" panose="02020603050405020304" pitchFamily="18" charset="0"/>
                <a:ea typeface="Calibri" panose="020F0502020204030204" pitchFamily="34" charset="0"/>
                <a:cs typeface="Times New Roman" panose="02020603050405020304" pitchFamily="18" charset="0"/>
              </a:rPr>
              <a:t>Celik</a:t>
            </a:r>
            <a:r>
              <a:rPr lang="en-US" dirty="0">
                <a:latin typeface="Times New Roman" panose="02020603050405020304" pitchFamily="18" charset="0"/>
                <a:ea typeface="Calibri" panose="020F0502020204030204" pitchFamily="34" charset="0"/>
                <a:cs typeface="Times New Roman" panose="02020603050405020304" pitchFamily="18" charset="0"/>
              </a:rPr>
              <a:t> and K.-K. Ma, “Computer vision based fire detection in </a:t>
            </a:r>
            <a:r>
              <a:rPr lang="en-US" dirty="0" smtClean="0">
                <a:latin typeface="Times New Roman" panose="02020603050405020304" pitchFamily="18" charset="0"/>
                <a:ea typeface="Calibri" panose="020F0502020204030204" pitchFamily="34" charset="0"/>
                <a:cs typeface="Times New Roman" panose="02020603050405020304" pitchFamily="18" charset="0"/>
              </a:rPr>
              <a:t>color images</a:t>
            </a:r>
            <a:r>
              <a:rPr lang="en-US" dirty="0">
                <a:latin typeface="Times New Roman" panose="02020603050405020304" pitchFamily="18" charset="0"/>
                <a:ea typeface="Calibri" panose="020F0502020204030204" pitchFamily="34" charset="0"/>
                <a:cs typeface="Times New Roman" panose="02020603050405020304" pitchFamily="18" charset="0"/>
              </a:rPr>
              <a:t>,”  in2008  IEEE  Conference  on  Soft  Computing  in  </a:t>
            </a:r>
            <a:r>
              <a:rPr lang="en-US" dirty="0" smtClean="0">
                <a:latin typeface="Times New Roman" panose="02020603050405020304" pitchFamily="18" charset="0"/>
                <a:ea typeface="Calibri" panose="020F0502020204030204" pitchFamily="34" charset="0"/>
                <a:cs typeface="Times New Roman" panose="02020603050405020304" pitchFamily="18" charset="0"/>
              </a:rPr>
              <a:t>Industrial Applications</a:t>
            </a:r>
            <a:r>
              <a:rPr lang="en-US" dirty="0">
                <a:latin typeface="Times New Roman" panose="02020603050405020304" pitchFamily="18" charset="0"/>
                <a:ea typeface="Calibri" panose="020F0502020204030204" pitchFamily="34" charset="0"/>
                <a:cs typeface="Times New Roman" panose="02020603050405020304" pitchFamily="18" charset="0"/>
              </a:rPr>
              <a:t>.    IEEE, 2008, pp. 258–263.</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1005840" y="3981268"/>
            <a:ext cx="10099040" cy="68505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[7]  H.  Wu,  D.  Wu,  and  J.  Zhao,  “An  intelligent  fire  detection     cameras  based  on  computer  vision  methods,” Process  </a:t>
            </a:r>
            <a:r>
              <a:rPr lang="en-US" dirty="0" err="1">
                <a:latin typeface="Times New Roman" panose="02020603050405020304" pitchFamily="18" charset="0"/>
                <a:ea typeface="Calibri" panose="020F0502020204030204" pitchFamily="34" charset="0"/>
                <a:cs typeface="Times New Roman" panose="02020603050405020304" pitchFamily="18" charset="0"/>
              </a:rPr>
              <a:t>Safetyand</a:t>
            </a:r>
            <a:r>
              <a:rPr lang="en-US" dirty="0">
                <a:latin typeface="Times New Roman" panose="02020603050405020304" pitchFamily="18" charset="0"/>
                <a:ea typeface="Calibri" panose="020F0502020204030204" pitchFamily="34" charset="0"/>
                <a:cs typeface="Times New Roman" panose="02020603050405020304" pitchFamily="18" charset="0"/>
              </a:rPr>
              <a:t> Environmental Protection, vol. 127, pp. 245–256, 2019.</a:t>
            </a:r>
          </a:p>
        </p:txBody>
      </p:sp>
      <p:sp>
        <p:nvSpPr>
          <p:cNvPr id="8" name="TextBox 7"/>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317872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407416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Problem Statement</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5120" y="1554586"/>
            <a:ext cx="11176000" cy="4150688"/>
          </a:xfrm>
          <a:prstGeom prst="rect">
            <a:avLst/>
          </a:prstGeom>
        </p:spPr>
        <p:txBody>
          <a:bodyPr wrap="square">
            <a:spAutoFit/>
          </a:bodyPr>
          <a:lstStyle/>
          <a:p>
            <a:pPr marL="457200" indent="-457200" algn="just">
              <a:lnSpc>
                <a:spcPct val="107000"/>
              </a:lnSpc>
              <a:spcAft>
                <a:spcPts val="800"/>
              </a:spcAft>
              <a:buFont typeface="Wingdings" panose="05000000000000000000" pitchFamily="2" charset="2"/>
              <a:buChar char="ü"/>
            </a:pPr>
            <a:r>
              <a:rPr lang="en-US" sz="2600" dirty="0">
                <a:latin typeface="Times New Roman" panose="02020603050405020304" pitchFamily="18" charset="0"/>
                <a:ea typeface="Calibri" panose="020F0502020204030204" pitchFamily="34" charset="0"/>
                <a:cs typeface="Times New Roman" panose="02020603050405020304" pitchFamily="18" charset="0"/>
              </a:rPr>
              <a:t>Forest fires are one of the most worrisome natural disasters, destroying thousands of acres of forests and nearby urban zones, affecting plant and human life. </a:t>
            </a:r>
            <a:endParaRPr lang="en-US" sz="26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ü"/>
            </a:pPr>
            <a:r>
              <a:rPr lang="en-US" sz="2600" dirty="0">
                <a:latin typeface="Times New Roman" panose="02020603050405020304" pitchFamily="18" charset="0"/>
                <a:ea typeface="Calibri" panose="020F0502020204030204" pitchFamily="34" charset="0"/>
                <a:cs typeface="Times New Roman" panose="02020603050405020304" pitchFamily="18" charset="0"/>
              </a:rPr>
              <a:t>The forest fires are a fact of nature, and we have been serving as means of self-regulation of forests. However, these phenomena have become more frequent during the last years. </a:t>
            </a:r>
            <a:endParaRPr lang="en-US" sz="26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Wingdings" panose="05000000000000000000" pitchFamily="2" charset="2"/>
              <a:buChar char="ü"/>
            </a:pPr>
            <a:r>
              <a:rPr lang="en-US" sz="2600" dirty="0">
                <a:latin typeface="Times New Roman" panose="02020603050405020304" pitchFamily="18" charset="0"/>
                <a:ea typeface="Calibri" panose="020F0502020204030204" pitchFamily="34" charset="0"/>
                <a:cs typeface="Times New Roman" panose="02020603050405020304" pitchFamily="18" charset="0"/>
              </a:rPr>
              <a:t>Besides, in industries we are facing unwanted fire incident. Fire extinguishers have existed for years but are still very difficult to maneuver. They are also very confusing when trying to use one in panic situation. </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2385941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0" y="548640"/>
            <a:ext cx="3884023"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Objectives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589280" y="1681502"/>
            <a:ext cx="11287760" cy="3970318"/>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The main objective of the project is to develop a fire detection technique in real time. The main points of the project objectives are given below: </a:t>
            </a:r>
          </a:p>
          <a:p>
            <a:endParaRPr lang="en-US" sz="28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To </a:t>
            </a:r>
            <a:r>
              <a:rPr lang="en-US" sz="2800" dirty="0">
                <a:latin typeface="Times New Roman" panose="02020603050405020304" pitchFamily="18" charset="0"/>
                <a:cs typeface="Times New Roman" panose="02020603050405020304" pitchFamily="18" charset="0"/>
              </a:rPr>
              <a:t>detect fire while they are still small and have not grown too large. </a:t>
            </a:r>
          </a:p>
          <a:p>
            <a:pPr marL="342900" indent="-342900">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To </a:t>
            </a:r>
            <a:r>
              <a:rPr lang="en-US" sz="2800" dirty="0">
                <a:latin typeface="Times New Roman" panose="02020603050405020304" pitchFamily="18" charset="0"/>
                <a:cs typeface="Times New Roman" panose="02020603050405020304" pitchFamily="18" charset="0"/>
              </a:rPr>
              <a:t>develop a low cost fire detection system in real time. </a:t>
            </a:r>
          </a:p>
          <a:p>
            <a:pPr marL="342900" indent="-342900">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system that detects a fire earlier than conventional fire detectors and more </a:t>
            </a:r>
            <a:r>
              <a:rPr lang="en-US" sz="2800" dirty="0" smtClean="0">
                <a:latin typeface="Times New Roman" panose="02020603050405020304" pitchFamily="18" charset="0"/>
                <a:cs typeface="Times New Roman" panose="02020603050405020304" pitchFamily="18" charset="0"/>
              </a:rPr>
              <a:t>accurate.</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2509598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Methodology</a:t>
            </a: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832528"/>
            <a:ext cx="9784080" cy="5228428"/>
          </a:xfrm>
          <a:prstGeom prst="rect">
            <a:avLst/>
          </a:prstGeom>
        </p:spPr>
      </p:pic>
      <p:sp>
        <p:nvSpPr>
          <p:cNvPr id="19" name="TextBox 18"/>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2327139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954107"/>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Methodology</a:t>
            </a:r>
          </a:p>
          <a:p>
            <a:pPr algn="ctr"/>
            <a:r>
              <a:rPr lang="en-US" sz="2800" b="1" dirty="0" smtClean="0">
                <a:latin typeface="Times New Roman" panose="02020603050405020304" pitchFamily="18" charset="0"/>
                <a:cs typeface="Times New Roman" panose="02020603050405020304" pitchFamily="18" charset="0"/>
              </a:rPr>
              <a:t>Block Diagram</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114147" y="1123025"/>
            <a:ext cx="10755296" cy="4481003"/>
            <a:chOff x="1114147" y="1123025"/>
            <a:chExt cx="10755296" cy="4481003"/>
          </a:xfrm>
        </p:grpSpPr>
        <p:sp>
          <p:nvSpPr>
            <p:cNvPr id="6" name="Rectangle: Rounded Corners 4">
              <a:extLst>
                <a:ext uri="{FF2B5EF4-FFF2-40B4-BE49-F238E27FC236}">
                  <a16:creationId xmlns:a16="http://schemas.microsoft.com/office/drawing/2014/main" id="{C539D2FB-FF09-48D1-845A-E127B8DB8538}"/>
                </a:ext>
              </a:extLst>
            </p:cNvPr>
            <p:cNvSpPr/>
            <p:nvPr/>
          </p:nvSpPr>
          <p:spPr>
            <a:xfrm>
              <a:off x="1562470" y="1571348"/>
              <a:ext cx="2734322" cy="6747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 Acquisition</a:t>
              </a:r>
            </a:p>
            <a:p>
              <a:pPr algn="ctr"/>
              <a:r>
                <a:rPr lang="en-US" dirty="0"/>
                <a:t>(Webcam/Video/CCTV)</a:t>
              </a:r>
            </a:p>
          </p:txBody>
        </p:sp>
        <p:sp>
          <p:nvSpPr>
            <p:cNvPr id="7" name="Rectangle: Rounded Corners 6">
              <a:extLst>
                <a:ext uri="{FF2B5EF4-FFF2-40B4-BE49-F238E27FC236}">
                  <a16:creationId xmlns:a16="http://schemas.microsoft.com/office/drawing/2014/main" id="{E3E65A2F-AE78-48DC-B3B0-1134EF104E6E}"/>
                </a:ext>
              </a:extLst>
            </p:cNvPr>
            <p:cNvSpPr/>
            <p:nvPr/>
          </p:nvSpPr>
          <p:spPr>
            <a:xfrm>
              <a:off x="1114147" y="3499477"/>
              <a:ext cx="3630967" cy="7640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 Enhancement</a:t>
              </a:r>
            </a:p>
            <a:p>
              <a:pPr algn="ctr"/>
              <a:r>
                <a:rPr lang="en-US" dirty="0"/>
                <a:t>(Gaussian Blur Smoothing, HSV)</a:t>
              </a:r>
            </a:p>
          </p:txBody>
        </p:sp>
        <p:sp>
          <p:nvSpPr>
            <p:cNvPr id="8" name="Oval 7">
              <a:extLst>
                <a:ext uri="{FF2B5EF4-FFF2-40B4-BE49-F238E27FC236}">
                  <a16:creationId xmlns:a16="http://schemas.microsoft.com/office/drawing/2014/main" id="{05B01B3A-0F3F-4047-A703-21F55C6646CA}"/>
                </a:ext>
              </a:extLst>
            </p:cNvPr>
            <p:cNvSpPr/>
            <p:nvPr/>
          </p:nvSpPr>
          <p:spPr>
            <a:xfrm>
              <a:off x="8833280" y="1123025"/>
              <a:ext cx="1654207" cy="1571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Motion Detection</a:t>
              </a:r>
            </a:p>
          </p:txBody>
        </p:sp>
        <p:sp>
          <p:nvSpPr>
            <p:cNvPr id="9" name="Rectangle: Rounded Corners 8">
              <a:extLst>
                <a:ext uri="{FF2B5EF4-FFF2-40B4-BE49-F238E27FC236}">
                  <a16:creationId xmlns:a16="http://schemas.microsoft.com/office/drawing/2014/main" id="{E4B3481C-FB21-4258-848F-22E5C5A75001}"/>
                </a:ext>
              </a:extLst>
            </p:cNvPr>
            <p:cNvSpPr/>
            <p:nvPr/>
          </p:nvSpPr>
          <p:spPr>
            <a:xfrm>
              <a:off x="8043167" y="3424324"/>
              <a:ext cx="3266982"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Detection using Fire Region Detection</a:t>
              </a:r>
            </a:p>
          </p:txBody>
        </p:sp>
        <p:sp>
          <p:nvSpPr>
            <p:cNvPr id="10" name="Rectangle 9">
              <a:extLst>
                <a:ext uri="{FF2B5EF4-FFF2-40B4-BE49-F238E27FC236}">
                  <a16:creationId xmlns:a16="http://schemas.microsoft.com/office/drawing/2014/main" id="{2E717338-C0C6-4C64-B60C-06320B0A055E}"/>
                </a:ext>
              </a:extLst>
            </p:cNvPr>
            <p:cNvSpPr/>
            <p:nvPr/>
          </p:nvSpPr>
          <p:spPr>
            <a:xfrm>
              <a:off x="7253055" y="4969275"/>
              <a:ext cx="1580225" cy="6347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Fire</a:t>
              </a:r>
            </a:p>
          </p:txBody>
        </p:sp>
        <p:sp>
          <p:nvSpPr>
            <p:cNvPr id="11" name="Rectangle 10">
              <a:extLst>
                <a:ext uri="{FF2B5EF4-FFF2-40B4-BE49-F238E27FC236}">
                  <a16:creationId xmlns:a16="http://schemas.microsoft.com/office/drawing/2014/main" id="{17ECBCDD-6406-46F0-B530-2486B06D392E}"/>
                </a:ext>
              </a:extLst>
            </p:cNvPr>
            <p:cNvSpPr/>
            <p:nvPr/>
          </p:nvSpPr>
          <p:spPr>
            <a:xfrm>
              <a:off x="10289218" y="4969275"/>
              <a:ext cx="1580225" cy="6347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No Fire</a:t>
              </a:r>
            </a:p>
          </p:txBody>
        </p:sp>
        <p:sp>
          <p:nvSpPr>
            <p:cNvPr id="12" name="Arrow: Right 11">
              <a:extLst>
                <a:ext uri="{FF2B5EF4-FFF2-40B4-BE49-F238E27FC236}">
                  <a16:creationId xmlns:a16="http://schemas.microsoft.com/office/drawing/2014/main" id="{C37F1BDD-DE37-41AD-A5E5-F5C6F03395A6}"/>
                </a:ext>
              </a:extLst>
            </p:cNvPr>
            <p:cNvSpPr/>
            <p:nvPr/>
          </p:nvSpPr>
          <p:spPr>
            <a:xfrm rot="5400000">
              <a:off x="2442173" y="2735642"/>
              <a:ext cx="968996" cy="328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6">
              <a:extLst>
                <a:ext uri="{FF2B5EF4-FFF2-40B4-BE49-F238E27FC236}">
                  <a16:creationId xmlns:a16="http://schemas.microsoft.com/office/drawing/2014/main" id="{F9351B2A-8B88-4601-A101-4465B22FC9EA}"/>
                </a:ext>
              </a:extLst>
            </p:cNvPr>
            <p:cNvCxnSpPr>
              <a:stCxn id="7" idx="3"/>
              <a:endCxn id="8" idx="2"/>
            </p:cNvCxnSpPr>
            <p:nvPr/>
          </p:nvCxnSpPr>
          <p:spPr>
            <a:xfrm flipV="1">
              <a:off x="4745114" y="1908699"/>
              <a:ext cx="4088166" cy="1972825"/>
            </a:xfrm>
            <a:prstGeom prst="bent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4" name="Arrow: Right 17">
              <a:extLst>
                <a:ext uri="{FF2B5EF4-FFF2-40B4-BE49-F238E27FC236}">
                  <a16:creationId xmlns:a16="http://schemas.microsoft.com/office/drawing/2014/main" id="{D0A847E5-AB6D-49D5-B519-E3F52D65E2A8}"/>
                </a:ext>
              </a:extLst>
            </p:cNvPr>
            <p:cNvSpPr/>
            <p:nvPr/>
          </p:nvSpPr>
          <p:spPr>
            <a:xfrm rot="5400000">
              <a:off x="9399310" y="2929342"/>
              <a:ext cx="522145" cy="29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21">
              <a:extLst>
                <a:ext uri="{FF2B5EF4-FFF2-40B4-BE49-F238E27FC236}">
                  <a16:creationId xmlns:a16="http://schemas.microsoft.com/office/drawing/2014/main" id="{2BC4996C-D77A-4E21-83D2-5EF19BC63A87}"/>
                </a:ext>
              </a:extLst>
            </p:cNvPr>
            <p:cNvCxnSpPr>
              <a:stCxn id="9" idx="2"/>
              <a:endCxn id="10" idx="0"/>
            </p:cNvCxnSpPr>
            <p:nvPr/>
          </p:nvCxnSpPr>
          <p:spPr>
            <a:xfrm rot="5400000">
              <a:off x="8544638" y="3837254"/>
              <a:ext cx="630551" cy="163349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23">
              <a:extLst>
                <a:ext uri="{FF2B5EF4-FFF2-40B4-BE49-F238E27FC236}">
                  <a16:creationId xmlns:a16="http://schemas.microsoft.com/office/drawing/2014/main" id="{F8D20F43-F911-4161-86FA-F362E153DCEC}"/>
                </a:ext>
              </a:extLst>
            </p:cNvPr>
            <p:cNvCxnSpPr>
              <a:stCxn id="9" idx="2"/>
              <a:endCxn id="11" idx="0"/>
            </p:cNvCxnSpPr>
            <p:nvPr/>
          </p:nvCxnSpPr>
          <p:spPr>
            <a:xfrm rot="16200000" flipH="1">
              <a:off x="10062719" y="3952662"/>
              <a:ext cx="630551" cy="140267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7" name="TextBox 16"/>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3796400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46935" y="108802"/>
            <a:ext cx="3884023" cy="954107"/>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Methodology</a:t>
            </a:r>
          </a:p>
          <a:p>
            <a:pPr algn="ctr"/>
            <a:r>
              <a:rPr lang="en-US" sz="2800" b="1" dirty="0" smtClean="0">
                <a:latin typeface="Times New Roman" panose="02020603050405020304" pitchFamily="18" charset="0"/>
                <a:cs typeface="Times New Roman" panose="02020603050405020304" pitchFamily="18" charset="0"/>
              </a:rPr>
              <a:t>Flowchart</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0" y="6261463"/>
            <a:ext cx="12192000" cy="5965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935" y="1136824"/>
            <a:ext cx="4596603" cy="4972758"/>
          </a:xfrm>
          <a:prstGeom prst="rect">
            <a:avLst/>
          </a:prstGeom>
        </p:spPr>
      </p:pic>
      <p:sp>
        <p:nvSpPr>
          <p:cNvPr id="5" name="TextBox 4"/>
          <p:cNvSpPr txBox="1"/>
          <p:nvPr/>
        </p:nvSpPr>
        <p:spPr>
          <a:xfrm>
            <a:off x="640080" y="6375065"/>
            <a:ext cx="11287760" cy="369332"/>
          </a:xfrm>
          <a:prstGeom prst="rect">
            <a:avLst/>
          </a:prstGeom>
          <a:noFill/>
        </p:spPr>
        <p:txBody>
          <a:bodyPr wrap="square" rtlCol="0">
            <a:spAutoFit/>
          </a:bodyPr>
          <a:lstStyle/>
          <a:p>
            <a:r>
              <a:rPr lang="en-US" dirty="0" smtClean="0"/>
              <a:t>ICISET-2022        Paper ID: 165 							Slide No:  </a:t>
            </a:r>
            <a:endParaRPr lang="en-US" dirty="0"/>
          </a:p>
        </p:txBody>
      </p:sp>
    </p:spTree>
    <p:extLst>
      <p:ext uri="{BB962C8B-B14F-4D97-AF65-F5344CB8AC3E}">
        <p14:creationId xmlns:p14="http://schemas.microsoft.com/office/powerpoint/2010/main" val="2985997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1694</TotalTime>
  <Words>1883</Words>
  <Application>Microsoft Office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Californian FB</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Sayed Tanimun Hasan</dc:creator>
  <cp:lastModifiedBy>Sayed Tanimun Hasan</cp:lastModifiedBy>
  <cp:revision>58</cp:revision>
  <dcterms:created xsi:type="dcterms:W3CDTF">2022-02-18T07:38:08Z</dcterms:created>
  <dcterms:modified xsi:type="dcterms:W3CDTF">2022-02-19T21:17:43Z</dcterms:modified>
</cp:coreProperties>
</file>